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3" r:id="rId2"/>
    <p:sldId id="435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7" autoAdjust="0"/>
    <p:restoredTop sz="94660"/>
  </p:normalViewPr>
  <p:slideViewPr>
    <p:cSldViewPr showGuides="1">
      <p:cViewPr varScale="1">
        <p:scale>
          <a:sx n="71" d="100"/>
          <a:sy n="71" d="100"/>
        </p:scale>
        <p:origin x="120" y="276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svg"/><Relationship Id="rId7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6C7AE-1E00-3F08-602D-DFB694C5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B99F1E4-3CEF-C78E-3D73-7E1ADDCD9F3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32A48A-209E-8507-8438-7330F765CBF4}"/>
              </a:ext>
            </a:extLst>
          </p:cNvPr>
          <p:cNvGrpSpPr/>
          <p:nvPr/>
        </p:nvGrpSpPr>
        <p:grpSpPr>
          <a:xfrm>
            <a:off x="376102" y="333243"/>
            <a:ext cx="11120498" cy="830997"/>
            <a:chOff x="376102" y="333243"/>
            <a:chExt cx="11120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FD1025-CA15-D95F-F9F0-45FFE85EC7EA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EBCB28-827B-6E8C-E71E-2CDFC1064FBD}"/>
                </a:ext>
              </a:extLst>
            </p:cNvPr>
            <p:cNvSpPr txBox="1"/>
            <p:nvPr/>
          </p:nvSpPr>
          <p:spPr>
            <a:xfrm>
              <a:off x="1461720" y="585057"/>
              <a:ext cx="100348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 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28245-F50A-6EFA-2AA9-D370C8ECED9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F68B92-4E97-488A-7201-E54E0E775A6E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EC08F-71E7-180F-8A26-E72A63D796A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1BE1CD-F5A7-F39B-0C24-12F306309B4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03D57B-A404-5C3E-A1F3-B1D91CC2801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웹캠을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활용한 공정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CCTV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및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Safety Line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구현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264007A-1934-9B39-B801-C4BBD3EDB4F1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F6E2796-3AE5-8CD7-81EA-554647BE77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6C43A3C-BD87-38B2-F7CA-899FCAECC6F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302C4706-F289-E0DC-64D9-FB6656B1B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C32DE31-446B-7B05-CD94-35EFE7DC2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래픽 2">
            <a:extLst>
              <a:ext uri="{FF2B5EF4-FFF2-40B4-BE49-F238E27FC236}">
                <a16:creationId xmlns:a16="http://schemas.microsoft.com/office/drawing/2014/main" id="{324A6756-11F2-AAA0-2007-442C14C54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72352">
            <a:off x="11967341" y="4178202"/>
            <a:ext cx="186904" cy="207671"/>
          </a:xfrm>
          <a:prstGeom prst="rect">
            <a:avLst/>
          </a:prstGeom>
        </p:spPr>
      </p:pic>
      <p:sp>
        <p:nvSpPr>
          <p:cNvPr id="18" name="모서리가 둥근 직사각형 125">
            <a:extLst>
              <a:ext uri="{FF2B5EF4-FFF2-40B4-BE49-F238E27FC236}">
                <a16:creationId xmlns:a16="http://schemas.microsoft.com/office/drawing/2014/main" id="{394F4605-8360-6F47-F506-99E8B67CD089}"/>
              </a:ext>
            </a:extLst>
          </p:cNvPr>
          <p:cNvSpPr/>
          <p:nvPr/>
        </p:nvSpPr>
        <p:spPr>
          <a:xfrm>
            <a:off x="3864168" y="5376036"/>
            <a:ext cx="4083328" cy="1274624"/>
          </a:xfrm>
          <a:prstGeom prst="roundRect">
            <a:avLst/>
          </a:prstGeom>
          <a:noFill/>
          <a:ln>
            <a:solidFill>
              <a:srgbClr val="337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위험 지역 지정</a:t>
            </a:r>
            <a:endParaRPr lang="en-US" altLang="ko-KR" b="1" spc="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TDTD순고딕"/>
              <a:sym typeface="Wingdings" panose="05000000000000000000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손이 감지 되면 </a:t>
            </a:r>
            <a:r>
              <a:rPr lang="ko-KR" altLang="en-US" b="1" spc="25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긴급정지</a:t>
            </a: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 실행</a:t>
            </a:r>
            <a:endParaRPr lang="en-US" altLang="ko-KR" b="1" spc="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TDTD순고딕"/>
              <a:sym typeface="Wingdings" panose="05000000000000000000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위험지역 감지 음성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1938000"/>
            <a:ext cx="4221961" cy="33390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13" y="1945060"/>
            <a:ext cx="4176464" cy="33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-QR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441EB5-F7D7-9D78-18C5-7B6F47937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860" y="2033639"/>
            <a:ext cx="1986110" cy="35387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18C4E3-F77C-C05A-C1AC-776FA95F449D}"/>
              </a:ext>
            </a:extLst>
          </p:cNvPr>
          <p:cNvSpPr/>
          <p:nvPr/>
        </p:nvSpPr>
        <p:spPr>
          <a:xfrm>
            <a:off x="10541134" y="4951479"/>
            <a:ext cx="307393" cy="313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7089E-5DC1-384E-3AE1-439701FCE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9" y="2070015"/>
            <a:ext cx="5420967" cy="40118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15F26-CA98-1AED-A623-39A663F49FA7}"/>
              </a:ext>
            </a:extLst>
          </p:cNvPr>
          <p:cNvSpPr txBox="1"/>
          <p:nvPr/>
        </p:nvSpPr>
        <p:spPr>
          <a:xfrm>
            <a:off x="6211277" y="4716342"/>
            <a:ext cx="3374226" cy="783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</a:rPr>
              <a:t>QR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코드 버튼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한양신명조"/>
              </a:rPr>
              <a:t>실행시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 카메라로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</a:rPr>
              <a:t>QR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인식가능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9886B1-B8C3-62C3-CE0A-D0B6FD4C58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253" y="2104256"/>
            <a:ext cx="3976682" cy="17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04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-MES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스크린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EE9F58-6565-1C92-C167-7C2A938D1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00" y="2117829"/>
            <a:ext cx="2415826" cy="43133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E4050D-D2D5-CE52-606C-070DAEF84BEE}"/>
              </a:ext>
            </a:extLst>
          </p:cNvPr>
          <p:cNvSpPr txBox="1"/>
          <p:nvPr/>
        </p:nvSpPr>
        <p:spPr>
          <a:xfrm>
            <a:off x="6054652" y="2794225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Firebase </a:t>
            </a:r>
            <a:r>
              <a:rPr lang="ko-KR" altLang="en-US" b="1" dirty="0"/>
              <a:t>기반 </a:t>
            </a:r>
            <a:r>
              <a:rPr lang="en-US" altLang="ko-KR" b="1" dirty="0"/>
              <a:t>MES </a:t>
            </a:r>
            <a:r>
              <a:rPr lang="ko-KR" altLang="en-US" b="1" dirty="0"/>
              <a:t>시스템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1F92E8-C262-04C2-42F7-9DC48EC6BEFA}"/>
              </a:ext>
            </a:extLst>
          </p:cNvPr>
          <p:cNvSpPr txBox="1"/>
          <p:nvPr/>
        </p:nvSpPr>
        <p:spPr>
          <a:xfrm>
            <a:off x="5980098" y="3342582"/>
            <a:ext cx="57089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MES </a:t>
            </a:r>
            <a:r>
              <a:rPr lang="ko-KR" altLang="en-US" sz="1600" dirty="0"/>
              <a:t>시스템은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외부 데이터베이스와 연동되어</a:t>
            </a:r>
            <a:br>
              <a:rPr lang="ko-KR" altLang="en-US" sz="1600" dirty="0"/>
            </a:br>
            <a:r>
              <a:rPr lang="ko-KR" altLang="en-US" sz="1600" dirty="0"/>
              <a:t>앱에서 실시간으로 작업 시작 및 공정 현황을 확인할 수 있음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사용자가 작업을 추가하면 자동으로 공정 흐름에 따라 상태가 변경되며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진행 중인 공정 단계와 완료 여부를 실시간으로 앱에 반영함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공정별 상태는 </a:t>
            </a:r>
            <a:r>
              <a:rPr lang="en-US" altLang="ko-KR" sz="1600" dirty="0"/>
              <a:t>PLC</a:t>
            </a:r>
            <a:r>
              <a:rPr lang="ko-KR" altLang="en-US" sz="1600" dirty="0"/>
              <a:t>와 연동되어</a:t>
            </a:r>
            <a:r>
              <a:rPr lang="en-US" altLang="ko-KR" sz="1600" dirty="0"/>
              <a:t>, </a:t>
            </a:r>
            <a:r>
              <a:rPr lang="ko-KR" altLang="en-US" sz="1600" dirty="0"/>
              <a:t>실제 자동화 라인과 동일한 흐름으로 진행됨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D1DBFC-60CE-E3C9-3D6F-FBF6B85BF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" y="2117829"/>
            <a:ext cx="2410764" cy="431337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211877-45C9-FFDA-6030-10A8B64DA305}"/>
              </a:ext>
            </a:extLst>
          </p:cNvPr>
          <p:cNvSpPr/>
          <p:nvPr/>
        </p:nvSpPr>
        <p:spPr>
          <a:xfrm>
            <a:off x="5836793" y="2535000"/>
            <a:ext cx="6015308" cy="3538816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9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6BAA-ACB9-5C58-47FC-ACD4CB35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2EBF8390-CF3C-2024-5B9E-94AFD704E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30453B-499B-8DF1-8156-D1DF689922C3}"/>
              </a:ext>
            </a:extLst>
          </p:cNvPr>
          <p:cNvGrpSpPr/>
          <p:nvPr/>
        </p:nvGrpSpPr>
        <p:grpSpPr>
          <a:xfrm>
            <a:off x="376102" y="333243"/>
            <a:ext cx="11439796" cy="907186"/>
            <a:chOff x="376102" y="333243"/>
            <a:chExt cx="11439796" cy="9071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AD6E18-0514-A019-C7CC-89FB4AC5CA59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74A760-B80B-E3C0-7BE1-998038083DC0}"/>
                </a:ext>
              </a:extLst>
            </p:cNvPr>
            <p:cNvSpPr txBox="1"/>
            <p:nvPr/>
          </p:nvSpPr>
          <p:spPr>
            <a:xfrm>
              <a:off x="1461721" y="585057"/>
              <a:ext cx="10354177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A41A6-649A-0115-41A4-76930E902DF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1E158FB-8EDF-D9E8-5764-165207D5BE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3E0C5F-DA69-9304-58A9-87C19625DD1E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CD782F-E121-D516-6330-579EF797C126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D2DBD58-B870-BCDB-BD48-BA3FBC04D772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D19F1F-3FCF-287A-580C-EC2E05294562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D72E4-FBB2-8572-EF08-31BAA5FC6D8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5D96667A-BD3C-46BE-FC6B-4027AA1374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F45822-F934-59F7-8D28-5ECD039EE14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00EA3ECA-10C1-7BB1-F689-564EDFDB2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74CE623-52BC-25FF-730B-23E5BEF9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128ADD-D27D-ABA4-C752-79CE8A818A15}"/>
              </a:ext>
            </a:extLst>
          </p:cNvPr>
          <p:cNvSpPr txBox="1"/>
          <p:nvPr/>
        </p:nvSpPr>
        <p:spPr>
          <a:xfrm>
            <a:off x="911424" y="140244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-MES 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스크린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 descr="텍스트, 스크린샷, 폰트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63E059-C5B0-F3C2-F46F-2304CBAF42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681" y="2129779"/>
            <a:ext cx="2433021" cy="4304877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4B84E7-FFD5-9D33-1FC6-CA6838722E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46" y="2137106"/>
            <a:ext cx="2441608" cy="4321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FDA30C-47D8-A5AE-3B32-8D92300D99F8}"/>
              </a:ext>
            </a:extLst>
          </p:cNvPr>
          <p:cNvSpPr txBox="1"/>
          <p:nvPr/>
        </p:nvSpPr>
        <p:spPr>
          <a:xfrm>
            <a:off x="719449" y="3299591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ko-KR" altLang="en-US" b="1" dirty="0"/>
              <a:t>실시간 공정 데이터 기반 분석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96C1E-6E1D-3496-64BF-4DDAA06AC80B}"/>
              </a:ext>
            </a:extLst>
          </p:cNvPr>
          <p:cNvSpPr txBox="1"/>
          <p:nvPr/>
        </p:nvSpPr>
        <p:spPr>
          <a:xfrm>
            <a:off x="643039" y="3850621"/>
            <a:ext cx="49129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 공정 시간을 </a:t>
            </a:r>
            <a:r>
              <a:rPr lang="en-US" altLang="ko-KR" sz="1600" dirty="0"/>
              <a:t>PLC</a:t>
            </a:r>
            <a:r>
              <a:rPr lang="ko-KR" altLang="en-US" sz="1600" dirty="0"/>
              <a:t>로부터 수신하여 </a:t>
            </a:r>
            <a:r>
              <a:rPr lang="en-US" altLang="ko-KR" sz="1600" dirty="0"/>
              <a:t>Firebase</a:t>
            </a:r>
            <a:r>
              <a:rPr lang="ko-KR" altLang="en-US" sz="1600" dirty="0"/>
              <a:t>에 저장한 뒤</a:t>
            </a:r>
            <a:r>
              <a:rPr lang="en-US" altLang="ko-KR" sz="1600" dirty="0"/>
              <a:t>, </a:t>
            </a:r>
            <a:r>
              <a:rPr lang="ko-KR" altLang="en-US" sz="1600" dirty="0"/>
              <a:t>앱에서 작동 시간 및 가동률을 시각적으로 확인 가능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공정 현황 파악 및 설비 효율 관리에 활용</a:t>
            </a:r>
            <a:r>
              <a:rPr lang="en-US" altLang="ko-KR" sz="1600" dirty="0"/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9D1274-25E4-8E43-A551-2A283448A096}"/>
              </a:ext>
            </a:extLst>
          </p:cNvPr>
          <p:cNvSpPr/>
          <p:nvPr/>
        </p:nvSpPr>
        <p:spPr>
          <a:xfrm>
            <a:off x="482442" y="2903038"/>
            <a:ext cx="5541295" cy="2722206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3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3CAB-BC42-7ECD-60CD-E82B4597F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7E88FC67-0A35-DC45-731C-2126C389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3EB257-AC3C-1C21-9460-B3C489FD1413}"/>
              </a:ext>
            </a:extLst>
          </p:cNvPr>
          <p:cNvGrpSpPr/>
          <p:nvPr/>
        </p:nvGrpSpPr>
        <p:grpSpPr>
          <a:xfrm>
            <a:off x="376102" y="333243"/>
            <a:ext cx="11439796" cy="907186"/>
            <a:chOff x="376102" y="333243"/>
            <a:chExt cx="11439796" cy="9071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0DBAFB-3D15-DBFA-E425-BC4C391AA587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AD538A-77DC-9403-F0B8-78A6BBB285CD}"/>
                </a:ext>
              </a:extLst>
            </p:cNvPr>
            <p:cNvSpPr txBox="1"/>
            <p:nvPr/>
          </p:nvSpPr>
          <p:spPr>
            <a:xfrm>
              <a:off x="1461721" y="585057"/>
              <a:ext cx="10354177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B7EB55-69E4-D385-9F93-EAEE006223A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AF1DB92-57E1-8985-C977-6766FEBD73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A73914-282C-EB5A-13A3-50C4963194B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883B4F-141E-DCA1-BCF2-CFB1ED4432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69D4992E-F7D1-BD9F-98F4-6A6E342A55A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2F80FF-8AA5-6DA5-CDC2-C6BBA338BA07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871FC-402B-51DD-CC89-E0BF5D3A28D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11A03822-F52C-6AED-2E29-7A8AAE66D0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972E19-0A4C-24C7-A511-3F7C90D391F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47961983-3A8B-12F2-9F88-B1F588E99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4EA9F15E-8CBB-6223-4836-DCB00D60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6A0B1F-FA6D-AA8C-4E96-378953902B0B}"/>
              </a:ext>
            </a:extLst>
          </p:cNvPr>
          <p:cNvSpPr txBox="1"/>
          <p:nvPr/>
        </p:nvSpPr>
        <p:spPr>
          <a:xfrm>
            <a:off x="911424" y="140244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en-US" altLang="ko-KR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FireBase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연동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139E1C-0580-AB62-9ABF-65DD59332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687" y="2195980"/>
            <a:ext cx="7376189" cy="3868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0320F6-D169-C9DB-A467-B8D97847AF16}"/>
              </a:ext>
            </a:extLst>
          </p:cNvPr>
          <p:cNvSpPr txBox="1"/>
          <p:nvPr/>
        </p:nvSpPr>
        <p:spPr>
          <a:xfrm>
            <a:off x="8301282" y="2539653"/>
            <a:ext cx="3590316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Firebase</a:t>
            </a:r>
            <a:r>
              <a:rPr lang="ko-KR" altLang="en-US" b="1" dirty="0"/>
              <a:t>연동으로 공정시간기록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7EB22-F1B4-F02A-A6D8-DA76DA088852}"/>
              </a:ext>
            </a:extLst>
          </p:cNvPr>
          <p:cNvSpPr txBox="1"/>
          <p:nvPr/>
        </p:nvSpPr>
        <p:spPr>
          <a:xfrm>
            <a:off x="8222734" y="2944186"/>
            <a:ext cx="36724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공정 데이터를 </a:t>
            </a:r>
            <a:r>
              <a:rPr lang="en-US" altLang="ko-KR" sz="1600" dirty="0"/>
              <a:t>Firebase </a:t>
            </a:r>
            <a:r>
              <a:rPr lang="en-US" altLang="ko-KR" sz="1600" dirty="0" err="1"/>
              <a:t>Firestore</a:t>
            </a:r>
            <a:r>
              <a:rPr lang="ko-KR" altLang="en-US" sz="1600" dirty="0"/>
              <a:t>에 실시간 기록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주문 정보와 함께 저장되어</a:t>
            </a:r>
            <a:r>
              <a:rPr lang="en-US" altLang="ko-KR" sz="1600" dirty="0"/>
              <a:t>, </a:t>
            </a:r>
            <a:r>
              <a:rPr lang="ko-KR" altLang="en-US" sz="1600" dirty="0"/>
              <a:t>생산 이력과 공정 흐름을 통합 관리할 수 있음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저장된 데이터는 </a:t>
            </a:r>
            <a:r>
              <a:rPr lang="en-US" altLang="ko-KR" sz="1600" dirty="0"/>
              <a:t>MES </a:t>
            </a:r>
            <a:r>
              <a:rPr lang="ko-KR" altLang="en-US" sz="1600" dirty="0"/>
              <a:t>시스템 내 공정 분석 및 시각화에 활용되며</a:t>
            </a:r>
            <a:r>
              <a:rPr lang="en-US" altLang="ko-KR" sz="1600" dirty="0"/>
              <a:t>, MES</a:t>
            </a:r>
            <a:r>
              <a:rPr lang="ko-KR" altLang="en-US" sz="1600" dirty="0"/>
              <a:t>의 핵심 데이터 저장소 역할을 수행</a:t>
            </a:r>
            <a:r>
              <a:rPr lang="en-US" altLang="ko-KR" sz="1600" dirty="0"/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AE1A3B-A0D1-E3C9-1A30-A41821D2F54A}"/>
              </a:ext>
            </a:extLst>
          </p:cNvPr>
          <p:cNvSpPr/>
          <p:nvPr/>
        </p:nvSpPr>
        <p:spPr>
          <a:xfrm>
            <a:off x="8130799" y="2267727"/>
            <a:ext cx="3839374" cy="3599787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7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74139-A32A-C40F-3A17-F62990CD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5777E77-F6A1-EDCE-C38B-2F9EB8A2D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0C7656-4441-0716-3D7C-A55FBD43ADF2}"/>
              </a:ext>
            </a:extLst>
          </p:cNvPr>
          <p:cNvGrpSpPr/>
          <p:nvPr/>
        </p:nvGrpSpPr>
        <p:grpSpPr>
          <a:xfrm>
            <a:off x="376102" y="333243"/>
            <a:ext cx="11439796" cy="907186"/>
            <a:chOff x="376102" y="333243"/>
            <a:chExt cx="11439796" cy="9071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AB7CF-F64C-844F-FEE5-465A0DDB53F5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F6D889-1D46-7FB0-A742-FFE15ADFB2F3}"/>
                </a:ext>
              </a:extLst>
            </p:cNvPr>
            <p:cNvSpPr txBox="1"/>
            <p:nvPr/>
          </p:nvSpPr>
          <p:spPr>
            <a:xfrm>
              <a:off x="1461721" y="585057"/>
              <a:ext cx="10354177" cy="65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0D566D-3DD3-192B-5F95-BB5D6B49652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9830A8E-2256-D65E-A6FD-149908718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4A9F94-2F33-37D1-5A11-F49C306BA8E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2FF7C7-2745-7080-55E0-F71F90335506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C0D687F4-2483-98FA-B6B8-A332B20C674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E3F5BE-539B-103D-FDCC-B82D08CF5E4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3589D-8F0B-BF8E-AACE-4041A0E2D5FB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CBD359C8-2606-6F56-FF56-8640741BE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352E6A-C4D0-0540-7729-53CC0EF1F79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12D0E563-C974-5A7C-EEDF-33E23CB89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EEC86EA0-7F06-0AAC-23F8-C15AA61E8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1E64B8-B1CC-AA22-FD9D-5C681FA25B8A}"/>
              </a:ext>
            </a:extLst>
          </p:cNvPr>
          <p:cNvSpPr txBox="1"/>
          <p:nvPr/>
        </p:nvSpPr>
        <p:spPr>
          <a:xfrm>
            <a:off x="911424" y="1402447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-MES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실시간 공정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 descr="텍스트, 스크린샷, 상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8DF24B-E827-AA57-DEB7-75D0ED8FC95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27" y="2125735"/>
            <a:ext cx="1780489" cy="39566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F8032-6ACF-5EA1-B365-E64EC542D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06" y="2150429"/>
            <a:ext cx="3437339" cy="392441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BF0E60-4DE8-FE78-0A07-6E6ED865CAC9}"/>
              </a:ext>
            </a:extLst>
          </p:cNvPr>
          <p:cNvSpPr/>
          <p:nvPr/>
        </p:nvSpPr>
        <p:spPr>
          <a:xfrm>
            <a:off x="4179565" y="3843986"/>
            <a:ext cx="612068" cy="520138"/>
          </a:xfrm>
          <a:prstGeom prst="rightArrow">
            <a:avLst/>
          </a:prstGeom>
          <a:solidFill>
            <a:srgbClr val="3378C8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6638C-CC8E-FBB5-816C-A2543B03B2EE}"/>
              </a:ext>
            </a:extLst>
          </p:cNvPr>
          <p:cNvSpPr txBox="1"/>
          <p:nvPr/>
        </p:nvSpPr>
        <p:spPr>
          <a:xfrm>
            <a:off x="7475774" y="2689891"/>
            <a:ext cx="3590316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MES </a:t>
            </a:r>
            <a:r>
              <a:rPr lang="ko-KR" altLang="en-US" b="1" dirty="0"/>
              <a:t>실시간 공정 시뮬레이션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27811A-B982-43EC-0B81-29EE181E7476}"/>
              </a:ext>
            </a:extLst>
          </p:cNvPr>
          <p:cNvSpPr txBox="1"/>
          <p:nvPr/>
        </p:nvSpPr>
        <p:spPr>
          <a:xfrm>
            <a:off x="7224721" y="3222179"/>
            <a:ext cx="422392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실제 자동화 라인의 공정 흐름을 어플리케이션 화면에서 시각적으로 표현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각 설비의 동작 상태는 </a:t>
            </a:r>
            <a:r>
              <a:rPr lang="en-US" altLang="ko-KR" sz="1600" dirty="0"/>
              <a:t>PLC</a:t>
            </a:r>
            <a:r>
              <a:rPr lang="ko-KR" altLang="en-US" sz="1600" dirty="0"/>
              <a:t>의 </a:t>
            </a:r>
            <a:r>
              <a:rPr lang="en-US" altLang="ko-KR" sz="1600" dirty="0"/>
              <a:t>M </a:t>
            </a:r>
            <a:r>
              <a:rPr lang="ko-KR" altLang="en-US" sz="1600" dirty="0"/>
              <a:t>비트 값을 기반으로 실시간 반영되며</a:t>
            </a:r>
            <a:r>
              <a:rPr lang="en-US" altLang="ko-KR" sz="1600" dirty="0"/>
              <a:t>, MES </a:t>
            </a:r>
            <a:r>
              <a:rPr lang="ko-KR" altLang="en-US" sz="1600" dirty="0"/>
              <a:t>시스템 내 공정 시뮬레이션 화면과 연결됨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사용자는 실제 작동 상태를 모바일에서</a:t>
            </a:r>
            <a:br>
              <a:rPr lang="ko-KR" altLang="en-US" sz="1600" dirty="0"/>
            </a:br>
            <a:r>
              <a:rPr lang="ko-KR" altLang="en-US" sz="1600" dirty="0"/>
              <a:t>한눈에 확인하고</a:t>
            </a:r>
            <a:r>
              <a:rPr lang="en-US" altLang="ko-KR" sz="1600" dirty="0"/>
              <a:t>, </a:t>
            </a:r>
            <a:r>
              <a:rPr lang="ko-KR" altLang="en-US" sz="1600" dirty="0"/>
              <a:t>공정 흐름을 직관적으로 파악 가능</a:t>
            </a:r>
            <a:r>
              <a:rPr lang="en-US" altLang="ko-KR" sz="1600" dirty="0"/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940238-AE75-D661-5028-A932BD832F79}"/>
              </a:ext>
            </a:extLst>
          </p:cNvPr>
          <p:cNvSpPr/>
          <p:nvPr/>
        </p:nvSpPr>
        <p:spPr>
          <a:xfrm>
            <a:off x="7063556" y="2414403"/>
            <a:ext cx="4469048" cy="3599787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0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6C7AE-1E00-3F08-602D-DFB694C5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B99F1E4-3CEF-C78E-3D73-7E1ADDCD9F3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32A48A-209E-8507-8438-7330F765CBF4}"/>
              </a:ext>
            </a:extLst>
          </p:cNvPr>
          <p:cNvGrpSpPr/>
          <p:nvPr/>
        </p:nvGrpSpPr>
        <p:grpSpPr>
          <a:xfrm>
            <a:off x="376102" y="333243"/>
            <a:ext cx="11120498" cy="830997"/>
            <a:chOff x="376102" y="333243"/>
            <a:chExt cx="11120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FD1025-CA15-D95F-F9F0-45FFE85EC7EA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EBCB28-827B-6E8C-E71E-2CDFC1064FBD}"/>
                </a:ext>
              </a:extLst>
            </p:cNvPr>
            <p:cNvSpPr txBox="1"/>
            <p:nvPr/>
          </p:nvSpPr>
          <p:spPr>
            <a:xfrm>
              <a:off x="1461720" y="585057"/>
              <a:ext cx="100348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 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28245-F50A-6EFA-2AA9-D370C8ECED9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F68B92-4E97-488A-7201-E54E0E775A6E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EC08F-71E7-180F-8A26-E72A63D796A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1BE1CD-F5A7-F39B-0C24-12F306309B4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03D57B-A404-5C3E-A1F3-B1D91CC2801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웹캠을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활용한 공정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CCTV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및 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Safety Line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구현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코드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264007A-1934-9B39-B801-C4BBD3EDB4F1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F6E2796-3AE5-8CD7-81EA-554647BE77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6C43A3C-BD87-38B2-F7CA-899FCAECC6F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302C4706-F289-E0DC-64D9-FB6656B1B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4C32DE31-446B-7B05-CD94-35EFE7DC2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래픽 2">
            <a:extLst>
              <a:ext uri="{FF2B5EF4-FFF2-40B4-BE49-F238E27FC236}">
                <a16:creationId xmlns:a16="http://schemas.microsoft.com/office/drawing/2014/main" id="{324A6756-11F2-AAA0-2007-442C14C54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72352">
            <a:off x="11967341" y="4178202"/>
            <a:ext cx="186904" cy="207671"/>
          </a:xfrm>
          <a:prstGeom prst="rect">
            <a:avLst/>
          </a:prstGeom>
        </p:spPr>
      </p:pic>
      <p:sp>
        <p:nvSpPr>
          <p:cNvPr id="18" name="모서리가 둥근 직사각형 125">
            <a:extLst>
              <a:ext uri="{FF2B5EF4-FFF2-40B4-BE49-F238E27FC236}">
                <a16:creationId xmlns:a16="http://schemas.microsoft.com/office/drawing/2014/main" id="{394F4605-8360-6F47-F506-99E8B67CD089}"/>
              </a:ext>
            </a:extLst>
          </p:cNvPr>
          <p:cNvSpPr/>
          <p:nvPr/>
        </p:nvSpPr>
        <p:spPr>
          <a:xfrm>
            <a:off x="6637714" y="3286970"/>
            <a:ext cx="4890709" cy="1990134"/>
          </a:xfrm>
          <a:prstGeom prst="roundRect">
            <a:avLst/>
          </a:prstGeom>
          <a:noFill/>
          <a:ln>
            <a:solidFill>
              <a:srgbClr val="337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손 감지 </a:t>
            </a:r>
            <a:r>
              <a:rPr lang="en-US" altLang="ko-KR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: MEDIAPIPE </a:t>
            </a: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사용</a:t>
            </a:r>
            <a:endParaRPr lang="en-US" altLang="ko-KR" b="1" spc="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TDTD순고딕"/>
              <a:sym typeface="Wingdings" panose="05000000000000000000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음성 출력 </a:t>
            </a:r>
            <a:r>
              <a:rPr lang="en-US" altLang="ko-KR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: PYTTX3 </a:t>
            </a: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사용</a:t>
            </a:r>
            <a:endParaRPr lang="en-US" altLang="ko-KR" b="1" spc="25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  <a:cs typeface="TDTD순고딕"/>
              <a:sym typeface="Wingdings" panose="05000000000000000000" pitchFamily="2" charset="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PLC </a:t>
            </a: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통신 </a:t>
            </a:r>
            <a:r>
              <a:rPr lang="en-US" altLang="ko-KR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: PYMCPROTOCOL </a:t>
            </a:r>
            <a:r>
              <a:rPr lang="ko-KR" altLang="en-US" b="1" spc="2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cs typeface="TDTD순고딕"/>
                <a:sym typeface="Wingdings" panose="05000000000000000000" pitchFamily="2" charset="2"/>
              </a:rPr>
              <a:t>사용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1" y="2296571"/>
            <a:ext cx="5689134" cy="41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프로그램 작동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CC9096-6557-F13E-AF15-AC4CE093DBCF}"/>
              </a:ext>
            </a:extLst>
          </p:cNvPr>
          <p:cNvSpPr txBox="1"/>
          <p:nvPr/>
        </p:nvSpPr>
        <p:spPr>
          <a:xfrm>
            <a:off x="6528728" y="3105826"/>
            <a:ext cx="3995764" cy="491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+mj-lt"/>
                <a:ea typeface="굴림" panose="020B0600000101010101" pitchFamily="50" charset="-127"/>
              </a:rPr>
              <a:t>Festo SBSI Vision Sensor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9D2B87-ECA8-F7CA-9B04-BEEE57BA8238}"/>
              </a:ext>
            </a:extLst>
          </p:cNvPr>
          <p:cNvSpPr txBox="1"/>
          <p:nvPr/>
        </p:nvSpPr>
        <p:spPr>
          <a:xfrm>
            <a:off x="6487223" y="3858121"/>
            <a:ext cx="55755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색 대비 기반의 불량 여부 검출 수행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제품의 외형 또는 특정 포인트의 명암 차이를 분석하여</a:t>
            </a:r>
            <a:br>
              <a:rPr lang="ko-KR" altLang="en-US" sz="1600" dirty="0"/>
            </a:br>
            <a:r>
              <a:rPr lang="ko-KR" altLang="en-US" sz="1600" dirty="0"/>
              <a:t>기준에서 벗어난 경우를 자동으로 감지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간단한 설정만으로 빠르고 안정적인 검사 가능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D1DF0-C9D9-6957-251E-5D95425AA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180" y="2141059"/>
            <a:ext cx="5575570" cy="391623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D0FB96B-9218-04CE-6AC1-9B5CAC3AC1B4}"/>
              </a:ext>
            </a:extLst>
          </p:cNvPr>
          <p:cNvSpPr/>
          <p:nvPr/>
        </p:nvSpPr>
        <p:spPr>
          <a:xfrm>
            <a:off x="6358016" y="2816932"/>
            <a:ext cx="5565582" cy="3096344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6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설치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작동화면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BD4045D-BDDD-2487-F911-CB3C3CF2F17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41" y="2267220"/>
            <a:ext cx="4137748" cy="4137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19D54-9B65-7FDB-77F8-E10BBD79076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1721" y="2272843"/>
            <a:ext cx="4137748" cy="41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1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-PC, PLC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65343B1-E5DB-DC4E-C424-49B7AE19D45B}"/>
              </a:ext>
            </a:extLst>
          </p:cNvPr>
          <p:cNvSpPr txBox="1"/>
          <p:nvPr/>
        </p:nvSpPr>
        <p:spPr>
          <a:xfrm>
            <a:off x="6492044" y="2532212"/>
            <a:ext cx="2906693" cy="425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+mn-ea"/>
              </a:rPr>
              <a:t>PLC-PC-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+mn-ea"/>
              </a:rPr>
              <a:t>비전센서 연결</a:t>
            </a:r>
            <a:endParaRPr lang="en-US" altLang="ko-KR" sz="20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A2B6FA-D911-2506-89EE-72DFB3CE3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558" y="2290641"/>
            <a:ext cx="5493843" cy="359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BFAE1-5522-4012-470D-B223B327630F}"/>
              </a:ext>
            </a:extLst>
          </p:cNvPr>
          <p:cNvSpPr txBox="1"/>
          <p:nvPr/>
        </p:nvSpPr>
        <p:spPr>
          <a:xfrm>
            <a:off x="6330552" y="2983955"/>
            <a:ext cx="532207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 </a:t>
            </a:r>
            <a:r>
              <a:rPr lang="ko-KR" altLang="en-US" sz="1600" dirty="0"/>
              <a:t>기반의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서버를 활용하여 </a:t>
            </a:r>
            <a:r>
              <a:rPr lang="en-US" altLang="ko-KR" sz="1600" dirty="0"/>
              <a:t>PLC, PC, </a:t>
            </a:r>
            <a:r>
              <a:rPr lang="ko-KR" altLang="en-US" sz="1600" dirty="0"/>
              <a:t>비전센서</a:t>
            </a:r>
            <a:r>
              <a:rPr lang="en-US" altLang="ko-KR" sz="1600" dirty="0"/>
              <a:t> </a:t>
            </a:r>
            <a:r>
              <a:rPr lang="ko-KR" altLang="en-US" sz="1600" dirty="0"/>
              <a:t>간의 통신 구조 구성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PLC</a:t>
            </a:r>
            <a:r>
              <a:rPr lang="ko-KR" altLang="en-US" sz="1600" dirty="0"/>
              <a:t>에서 트리거 신호 수신</a:t>
            </a:r>
            <a:br>
              <a:rPr lang="ko-KR" altLang="en-US" sz="1600" dirty="0"/>
            </a:br>
            <a:r>
              <a:rPr lang="ko-KR" altLang="en-US" sz="1600" dirty="0"/>
              <a:t>→ </a:t>
            </a:r>
            <a:r>
              <a:rPr lang="en-US" altLang="ko-KR" sz="1600" dirty="0"/>
              <a:t>PC</a:t>
            </a:r>
            <a:r>
              <a:rPr lang="ko-KR" altLang="en-US" sz="1600" dirty="0"/>
              <a:t>에서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서버가 센서 데이터 처리 </a:t>
            </a:r>
            <a:br>
              <a:rPr lang="ko-KR" altLang="en-US" sz="1600" dirty="0"/>
            </a:br>
            <a:r>
              <a:rPr lang="ko-KR" altLang="en-US" sz="1600" dirty="0"/>
              <a:t>→ 비전센서 결과 분석 후 다시 </a:t>
            </a:r>
            <a:r>
              <a:rPr lang="en-US" altLang="ko-KR" sz="1600" dirty="0"/>
              <a:t>PLC</a:t>
            </a:r>
            <a:r>
              <a:rPr lang="ko-KR" altLang="en-US" sz="1600" dirty="0"/>
              <a:t>로 전송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공정 자동화 흐름 내 실시간 비전 검사 연결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단순 제어를 넘어서</a:t>
            </a:r>
            <a:r>
              <a:rPr lang="en-US" altLang="ko-KR" sz="1600" dirty="0"/>
              <a:t>, </a:t>
            </a:r>
            <a:r>
              <a:rPr lang="ko-KR" altLang="en-US" sz="1600" dirty="0"/>
              <a:t>유연한 데이터 처리와 응답 가능</a:t>
            </a:r>
            <a:r>
              <a:rPr lang="en-US" altLang="ko-KR" sz="1600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0B5B72-5062-5D7F-ABEA-6B0B50DD23CE}"/>
              </a:ext>
            </a:extLst>
          </p:cNvPr>
          <p:cNvSpPr/>
          <p:nvPr/>
        </p:nvSpPr>
        <p:spPr>
          <a:xfrm>
            <a:off x="6252860" y="2362175"/>
            <a:ext cx="5565582" cy="3307015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7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연동방식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D0759D-8F48-9B28-E94C-A4F3EDB2E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2197020"/>
            <a:ext cx="4436156" cy="4366505"/>
          </a:xfrm>
          <a:prstGeom prst="rect">
            <a:avLst/>
          </a:prstGeom>
        </p:spPr>
      </p:pic>
      <p:sp>
        <p:nvSpPr>
          <p:cNvPr id="29" name="TextBox 1">
            <a:extLst>
              <a:ext uri="{FF2B5EF4-FFF2-40B4-BE49-F238E27FC236}">
                <a16:creationId xmlns:a16="http://schemas.microsoft.com/office/drawing/2014/main" id="{AEF03B92-8FB3-2CED-D179-37D71B6361D6}"/>
              </a:ext>
            </a:extLst>
          </p:cNvPr>
          <p:cNvSpPr txBox="1"/>
          <p:nvPr/>
        </p:nvSpPr>
        <p:spPr>
          <a:xfrm>
            <a:off x="5768387" y="3602099"/>
            <a:ext cx="5737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lt"/>
              </a:rPr>
              <a:t>어플리케이션 개발과 외부 시스템 연동 담당</a:t>
            </a:r>
            <a:r>
              <a:rPr lang="en-US" altLang="ko-KR" sz="1600" dirty="0">
                <a:latin typeface="+mn-lt"/>
              </a:rPr>
              <a:t>.</a:t>
            </a:r>
          </a:p>
          <a:p>
            <a:endParaRPr lang="en-US" altLang="ko-KR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lt"/>
              </a:rPr>
              <a:t>PLC, Python </a:t>
            </a:r>
            <a:r>
              <a:rPr lang="ko-KR" altLang="en-US" sz="1600" dirty="0">
                <a:latin typeface="+mn-lt"/>
              </a:rPr>
              <a:t>서버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비전 센서</a:t>
            </a:r>
            <a:r>
              <a:rPr lang="en-US" altLang="ko-KR" sz="1600" dirty="0">
                <a:latin typeface="+mn-lt"/>
              </a:rPr>
              <a:t>, CCTV</a:t>
            </a:r>
            <a:r>
              <a:rPr lang="ko-KR" altLang="en-US" sz="1600" dirty="0">
                <a:latin typeface="+mn-lt"/>
              </a:rPr>
              <a:t>와의 실시간 연결 구현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lt"/>
              </a:rPr>
              <a:t>각 장비의 데이터를 수집하고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공정 상태를 제어하며</a:t>
            </a:r>
            <a:br>
              <a:rPr lang="ko-KR" altLang="en-US" sz="1600" dirty="0">
                <a:latin typeface="+mn-lt"/>
              </a:rPr>
            </a:br>
            <a:r>
              <a:rPr lang="ko-KR" altLang="en-US" sz="1600" dirty="0">
                <a:latin typeface="+mn-lt"/>
              </a:rPr>
              <a:t>사용자에게 시각적으로 정보를 제공하는 구조 설계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lt"/>
              </a:rPr>
              <a:t>시스템 간 통합과 효율적인 공정 관리</a:t>
            </a:r>
            <a:r>
              <a:rPr lang="en-US" altLang="ko-KR" sz="1600" dirty="0">
                <a:latin typeface="+mn-lt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B5CE1-7FB5-F7AF-DF99-ADE54500062D}"/>
              </a:ext>
            </a:extLst>
          </p:cNvPr>
          <p:cNvSpPr txBox="1"/>
          <p:nvPr/>
        </p:nvSpPr>
        <p:spPr>
          <a:xfrm>
            <a:off x="5745938" y="3040522"/>
            <a:ext cx="6170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어플리케이션을 중심으로 한 시스템 연동 구조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491576-444C-7A60-D40A-8A47B796DA50}"/>
              </a:ext>
            </a:extLst>
          </p:cNvPr>
          <p:cNvSpPr/>
          <p:nvPr/>
        </p:nvSpPr>
        <p:spPr>
          <a:xfrm>
            <a:off x="5483932" y="2726764"/>
            <a:ext cx="6156684" cy="3307015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7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홈스크린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메인스크린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697A37-DBE9-42A2-4FCE-3EF9318CF7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148605"/>
            <a:ext cx="2366657" cy="4240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21800-6ED1-D83E-FE57-F2DB1D781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0016" y="2148605"/>
            <a:ext cx="2409856" cy="4293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05251-B6F8-9915-FEDB-3F598D5D2548}"/>
              </a:ext>
            </a:extLst>
          </p:cNvPr>
          <p:cNvSpPr txBox="1"/>
          <p:nvPr/>
        </p:nvSpPr>
        <p:spPr>
          <a:xfrm>
            <a:off x="726459" y="2585478"/>
            <a:ext cx="4342549" cy="39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HRD-NET</a:t>
            </a:r>
            <a:r>
              <a:rPr lang="ko-KR" altLang="en-US" b="1" dirty="0"/>
              <a:t>을 참고한 메인 </a:t>
            </a:r>
            <a:r>
              <a:rPr lang="en-US" altLang="ko-KR" b="1" dirty="0"/>
              <a:t>UI </a:t>
            </a:r>
            <a:r>
              <a:rPr lang="ko-KR" altLang="en-US" b="1" dirty="0"/>
              <a:t>설계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D052C-623F-9FD3-3878-31965CBD3654}"/>
              </a:ext>
            </a:extLst>
          </p:cNvPr>
          <p:cNvSpPr txBox="1"/>
          <p:nvPr/>
        </p:nvSpPr>
        <p:spPr>
          <a:xfrm>
            <a:off x="632128" y="3173602"/>
            <a:ext cx="5404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어플리케이션의 홈 화면은 고용노동부 </a:t>
            </a:r>
            <a:r>
              <a:rPr lang="en-US" altLang="ko-KR" sz="1600" dirty="0"/>
              <a:t>HRD-Net </a:t>
            </a:r>
            <a:r>
              <a:rPr lang="ko-KR" altLang="en-US" sz="1600" dirty="0"/>
              <a:t>어플 </a:t>
            </a:r>
            <a:r>
              <a:rPr lang="en-US" altLang="ko-KR" sz="1600" dirty="0"/>
              <a:t>UI</a:t>
            </a:r>
            <a:r>
              <a:rPr lang="ko-KR" altLang="en-US" sz="1600" dirty="0"/>
              <a:t>를 참고하여 구성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사용자에게 익숙한 화면 구성과 아이콘 배치를 적용해 기능별 접근성을 높이고 직관적인 사용 흐름을 설계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주요 기능은 메인 화면과 선택 버튼으로 구분하여</a:t>
            </a:r>
            <a:br>
              <a:rPr lang="ko-KR" altLang="en-US" sz="1600" dirty="0"/>
            </a:br>
            <a:r>
              <a:rPr lang="ko-KR" altLang="en-US" sz="1600" dirty="0"/>
              <a:t>불량품 이미지</a:t>
            </a:r>
            <a:r>
              <a:rPr lang="en-US" altLang="ko-KR" sz="1600" dirty="0"/>
              <a:t>, CCTV, PLC </a:t>
            </a:r>
            <a:r>
              <a:rPr lang="ko-KR" altLang="en-US" sz="1600" dirty="0"/>
              <a:t>제어 등의 주요 기능에</a:t>
            </a:r>
            <a:br>
              <a:rPr lang="ko-KR" altLang="en-US" sz="1600" dirty="0"/>
            </a:br>
            <a:r>
              <a:rPr lang="ko-KR" altLang="en-US" sz="1600" dirty="0"/>
              <a:t>빠르게 접근할 수 있도록 구현</a:t>
            </a:r>
            <a:r>
              <a:rPr lang="en-US" altLang="ko-KR" sz="1600" dirty="0"/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6994AE-1550-7DF2-16AF-E851542668D5}"/>
              </a:ext>
            </a:extLst>
          </p:cNvPr>
          <p:cNvSpPr/>
          <p:nvPr/>
        </p:nvSpPr>
        <p:spPr>
          <a:xfrm>
            <a:off x="452031" y="2345199"/>
            <a:ext cx="5737556" cy="3424061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8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-PLC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제어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64632EB-9300-E480-905F-6B32B9571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510" y="2143180"/>
            <a:ext cx="2377275" cy="4249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98670-B0D0-FE4C-EFC0-58B75221B3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3" y="2130148"/>
            <a:ext cx="2412268" cy="43070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5725AF-9C92-6101-2344-44DF680E3F40}"/>
              </a:ext>
            </a:extLst>
          </p:cNvPr>
          <p:cNvSpPr txBox="1"/>
          <p:nvPr/>
        </p:nvSpPr>
        <p:spPr>
          <a:xfrm>
            <a:off x="569848" y="3039541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PLC </a:t>
            </a:r>
            <a:r>
              <a:rPr lang="ko-KR" altLang="en-US" b="1" dirty="0"/>
              <a:t>연결 설정 및 제어 </a:t>
            </a:r>
            <a:r>
              <a:rPr lang="en-US" altLang="ko-KR" b="1" dirty="0"/>
              <a:t>UI </a:t>
            </a:r>
            <a:r>
              <a:rPr lang="ko-KR" altLang="en-US" b="1" dirty="0"/>
              <a:t>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D2FFF-B280-18B2-8CB8-AF9448384F89}"/>
              </a:ext>
            </a:extLst>
          </p:cNvPr>
          <p:cNvSpPr txBox="1"/>
          <p:nvPr/>
        </p:nvSpPr>
        <p:spPr>
          <a:xfrm>
            <a:off x="569849" y="3634890"/>
            <a:ext cx="53137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mcprotocol</a:t>
            </a:r>
            <a:r>
              <a:rPr lang="ko-KR" altLang="en-US" sz="1600" dirty="0"/>
              <a:t>을 활용해 </a:t>
            </a:r>
            <a:r>
              <a:rPr lang="en-US" altLang="ko-KR" sz="1600" dirty="0"/>
              <a:t>PLC</a:t>
            </a:r>
            <a:r>
              <a:rPr lang="ko-KR" altLang="en-US" sz="1600" dirty="0"/>
              <a:t>와 통신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앱 설정 화면에서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 주소 및 </a:t>
            </a:r>
            <a:r>
              <a:rPr lang="en-US" altLang="ko-KR" sz="1600" dirty="0"/>
              <a:t>PLC IP</a:t>
            </a:r>
            <a:r>
              <a:rPr lang="ko-KR" altLang="en-US" sz="1600" dirty="0"/>
              <a:t>를 입력하면 실시간 제어 기능 사용 가능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다양한 자동화 장비를 직접 제어하거나 상태 확인 가능하도록 구성</a:t>
            </a:r>
            <a:r>
              <a:rPr lang="en-US" altLang="ko-KR" sz="1600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EE42D75-02DE-1618-3D71-945D9486A993}"/>
              </a:ext>
            </a:extLst>
          </p:cNvPr>
          <p:cNvSpPr/>
          <p:nvPr/>
        </p:nvSpPr>
        <p:spPr>
          <a:xfrm>
            <a:off x="328780" y="2848419"/>
            <a:ext cx="5737556" cy="2889273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10436422" cy="990478"/>
            <a:chOff x="376102" y="333243"/>
            <a:chExt cx="10436422" cy="990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935080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5.CCTV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및 비전 센서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실행</a:t>
              </a:r>
              <a:r>
                <a:rPr lang="en-US" altLang="ko-KR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2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모바일 어플리케이션 구현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80D4E1-3E72-011C-1A82-1F9011A3DF4D}"/>
              </a:ext>
            </a:extLst>
          </p:cNvPr>
          <p:cNvSpPr txBox="1"/>
          <p:nvPr/>
        </p:nvSpPr>
        <p:spPr>
          <a:xfrm>
            <a:off x="933782" y="1416054"/>
            <a:ext cx="1032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어플리케이션 연동</a:t>
            </a: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-CCTV,</a:t>
            </a: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비전카메라 불량 파일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ADBBD7-4907-4430-E366-D527FF718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98" y="2149737"/>
            <a:ext cx="2340260" cy="426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A12F4-F416-9703-51CE-857FEE5ACA60}"/>
              </a:ext>
            </a:extLst>
          </p:cNvPr>
          <p:cNvSpPr txBox="1"/>
          <p:nvPr/>
        </p:nvSpPr>
        <p:spPr>
          <a:xfrm>
            <a:off x="6067243" y="2661486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ko-KR" altLang="en-US" b="1" dirty="0"/>
              <a:t>앱에서 </a:t>
            </a:r>
            <a:r>
              <a:rPr lang="en-US" altLang="ko-KR" b="1" dirty="0"/>
              <a:t>CCTV </a:t>
            </a:r>
            <a:r>
              <a:rPr lang="ko-KR" altLang="en-US" b="1" dirty="0"/>
              <a:t>및 비전 검사 결과 실시간 확인 가능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25AA0-5DCE-E734-B702-BF309935B59A}"/>
              </a:ext>
            </a:extLst>
          </p:cNvPr>
          <p:cNvSpPr txBox="1"/>
          <p:nvPr/>
        </p:nvSpPr>
        <p:spPr>
          <a:xfrm>
            <a:off x="6195365" y="3249898"/>
            <a:ext cx="53029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어플리케이션에서 </a:t>
            </a:r>
            <a:r>
              <a:rPr lang="en-US" altLang="ko-KR" sz="1600" dirty="0"/>
              <a:t>CCTV </a:t>
            </a:r>
            <a:r>
              <a:rPr lang="ko-KR" altLang="en-US" sz="1600" dirty="0"/>
              <a:t>실시간 영상 확인 가능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비전카메라와 연동하여 감지된 불량 이미지 목록 및 현재 공정 상태를 앱에서 실시간 표시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불량 개수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확인</a:t>
            </a:r>
            <a:r>
              <a:rPr lang="en-US" altLang="ko-KR" sz="1600" dirty="0"/>
              <a:t>, </a:t>
            </a:r>
            <a:r>
              <a:rPr lang="ko-KR" altLang="en-US" sz="1600" dirty="0"/>
              <a:t>양</a:t>
            </a:r>
            <a:r>
              <a:rPr lang="en-US" altLang="ko-KR" sz="1600" dirty="0"/>
              <a:t>/</a:t>
            </a:r>
            <a:r>
              <a:rPr lang="ko-KR" altLang="en-US" sz="1600" dirty="0"/>
              <a:t>불 판정 상태를 한 화면에서 손쉽게 확인 가능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현장 모니터링과 불량 추적 기능을 모바일에서 간편하게 구현</a:t>
            </a:r>
            <a:r>
              <a:rPr lang="en-US" altLang="ko-KR" sz="1600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018" y="2150430"/>
            <a:ext cx="2415993" cy="4288582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FE7A847-2D33-3601-C1FE-764CC9228FDD}"/>
              </a:ext>
            </a:extLst>
          </p:cNvPr>
          <p:cNvSpPr/>
          <p:nvPr/>
        </p:nvSpPr>
        <p:spPr>
          <a:xfrm>
            <a:off x="5879976" y="2410465"/>
            <a:ext cx="5820032" cy="3538816"/>
          </a:xfrm>
          <a:prstGeom prst="roundRect">
            <a:avLst>
              <a:gd name="adj" fmla="val 792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8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802</Words>
  <Application>Microsoft Office PowerPoint</Application>
  <PresentationFormat>와이드스크린</PresentationFormat>
  <Paragraphs>128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세방고딕 Bold</vt:lpstr>
      <vt:lpstr>세방고딕 Regular</vt:lpstr>
      <vt:lpstr>한양신명조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기완 전</cp:lastModifiedBy>
  <cp:revision>27</cp:revision>
  <dcterms:created xsi:type="dcterms:W3CDTF">2023-12-20T03:00:25Z</dcterms:created>
  <dcterms:modified xsi:type="dcterms:W3CDTF">2025-05-13T01:52:24Z</dcterms:modified>
</cp:coreProperties>
</file>